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006E97"/>
    <a:srgbClr val="D8D6D9"/>
    <a:srgbClr val="8D8590"/>
    <a:srgbClr val="CCC9D9"/>
    <a:srgbClr val="1C2327"/>
    <a:srgbClr val="B97B44"/>
    <a:srgbClr val="000000"/>
    <a:srgbClr val="D6A951"/>
    <a:srgbClr val="EC9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4" autoAdjust="0"/>
    <p:restoredTop sz="60516" autoAdjust="0"/>
  </p:normalViewPr>
  <p:slideViewPr>
    <p:cSldViewPr>
      <p:cViewPr varScale="1">
        <p:scale>
          <a:sx n="70" d="100"/>
          <a:sy n="70" d="100"/>
        </p:scale>
        <p:origin x="239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custSel modSld modMainMaster">
      <pc:chgData name="Arancibia, Janet" userId="7af9f458-d76d-4a32-8e0e-3ba54004c9ab" providerId="ADAL" clId="{61BEEF6B-B22F-5463-8E2A-7E001B17CFDA}" dt="2026-01-28T21:33:01.471" v="12" actId="20577"/>
      <pc:docMkLst>
        <pc:docMk/>
      </pc:docMkLst>
      <pc:sldChg chg="delSp mod">
        <pc:chgData name="Arancibia, Janet" userId="7af9f458-d76d-4a32-8e0e-3ba54004c9ab" providerId="ADAL" clId="{61BEEF6B-B22F-5463-8E2A-7E001B17CFDA}" dt="2026-01-28T21:22:51.209" v="7" actId="478"/>
        <pc:sldMkLst>
          <pc:docMk/>
          <pc:sldMk cId="4250189459" sldId="266"/>
        </pc:sldMkLst>
        <pc:spChg chg="del">
          <ac:chgData name="Arancibia, Janet" userId="7af9f458-d76d-4a32-8e0e-3ba54004c9ab" providerId="ADAL" clId="{61BEEF6B-B22F-5463-8E2A-7E001B17CFDA}" dt="2026-01-28T21:22:51.209" v="7" actId="478"/>
          <ac:spMkLst>
            <pc:docMk/>
            <pc:sldMk cId="4250189459" sldId="266"/>
            <ac:spMk id="2" creationId="{17CEBE55-9D7B-29C1-4EAF-3D818B8B8F10}"/>
          </ac:spMkLst>
        </pc:spChg>
      </pc:sldChg>
      <pc:sldChg chg="modSp mod">
        <pc:chgData name="Arancibia, Janet" userId="7af9f458-d76d-4a32-8e0e-3ba54004c9ab" providerId="ADAL" clId="{61BEEF6B-B22F-5463-8E2A-7E001B17CFDA}" dt="2026-01-28T21:30:56.820" v="10" actId="20577"/>
        <pc:sldMkLst>
          <pc:docMk/>
          <pc:sldMk cId="2515943933" sldId="272"/>
        </pc:sldMkLst>
        <pc:spChg chg="mod">
          <ac:chgData name="Arancibia, Janet" userId="7af9f458-d76d-4a32-8e0e-3ba54004c9ab" providerId="ADAL" clId="{61BEEF6B-B22F-5463-8E2A-7E001B17CFDA}" dt="2026-01-28T21:30:56.820" v="10" actId="20577"/>
          <ac:spMkLst>
            <pc:docMk/>
            <pc:sldMk cId="2515943933" sldId="272"/>
            <ac:spMk id="7" creationId="{1CFCE852-AEAB-9DE9-6936-21CAFE062AD6}"/>
          </ac:spMkLst>
        </pc:spChg>
      </pc:sldChg>
      <pc:sldChg chg="modNotesTx">
        <pc:chgData name="Arancibia, Janet" userId="7af9f458-d76d-4a32-8e0e-3ba54004c9ab" providerId="ADAL" clId="{61BEEF6B-B22F-5463-8E2A-7E001B17CFDA}" dt="2026-01-28T21:31:58.622" v="11" actId="20577"/>
        <pc:sldMkLst>
          <pc:docMk/>
          <pc:sldMk cId="4159353120" sldId="273"/>
        </pc:sldMkLst>
      </pc:sldChg>
      <pc:sldChg chg="modSp mod">
        <pc:chgData name="Arancibia, Janet" userId="7af9f458-d76d-4a32-8e0e-3ba54004c9ab" providerId="ADAL" clId="{61BEEF6B-B22F-5463-8E2A-7E001B17CFDA}" dt="2026-01-28T21:30:31.005" v="8" actId="20577"/>
        <pc:sldMkLst>
          <pc:docMk/>
          <pc:sldMk cId="843645801" sldId="280"/>
        </pc:sldMkLst>
        <pc:spChg chg="mod">
          <ac:chgData name="Arancibia, Janet" userId="7af9f458-d76d-4a32-8e0e-3ba54004c9ab" providerId="ADAL" clId="{61BEEF6B-B22F-5463-8E2A-7E001B17CFDA}" dt="2026-01-28T21:30:31.005" v="8" actId="20577"/>
          <ac:spMkLst>
            <pc:docMk/>
            <pc:sldMk cId="843645801" sldId="280"/>
            <ac:spMk id="10" creationId="{266E8908-7924-72A8-1BDB-03B2DC86E2B5}"/>
          </ac:spMkLst>
        </pc:spChg>
      </pc:sldChg>
      <pc:sldChg chg="modSp mod">
        <pc:chgData name="Arancibia, Janet" userId="7af9f458-d76d-4a32-8e0e-3ba54004c9ab" providerId="ADAL" clId="{61BEEF6B-B22F-5463-8E2A-7E001B17CFDA}" dt="2026-01-28T21:22:23.551" v="6" actId="20577"/>
        <pc:sldMkLst>
          <pc:docMk/>
          <pc:sldMk cId="4294521893" sldId="282"/>
        </pc:sldMkLst>
        <pc:spChg chg="mod">
          <ac:chgData name="Arancibia, Janet" userId="7af9f458-d76d-4a32-8e0e-3ba54004c9ab" providerId="ADAL" clId="{61BEEF6B-B22F-5463-8E2A-7E001B17CFDA}" dt="2026-01-28T21:22:23.551" v="6" actId="20577"/>
          <ac:spMkLst>
            <pc:docMk/>
            <pc:sldMk cId="4294521893" sldId="282"/>
            <ac:spMk id="4" creationId="{E7D41ED7-86E6-A096-0235-1756E32ED234}"/>
          </ac:spMkLst>
        </pc:spChg>
      </pc:sldChg>
      <pc:sldChg chg="modSp mod">
        <pc:chgData name="Arancibia, Janet" userId="7af9f458-d76d-4a32-8e0e-3ba54004c9ab" providerId="ADAL" clId="{61BEEF6B-B22F-5463-8E2A-7E001B17CFDA}" dt="2026-01-28T21:33:01.471" v="12" actId="20577"/>
        <pc:sldMkLst>
          <pc:docMk/>
          <pc:sldMk cId="2091008181" sldId="284"/>
        </pc:sldMkLst>
        <pc:spChg chg="mod">
          <ac:chgData name="Arancibia, Janet" userId="7af9f458-d76d-4a32-8e0e-3ba54004c9ab" providerId="ADAL" clId="{61BEEF6B-B22F-5463-8E2A-7E001B17CFDA}" dt="2026-01-28T21:33:01.471" v="12" actId="20577"/>
          <ac:spMkLst>
            <pc:docMk/>
            <pc:sldMk cId="2091008181" sldId="284"/>
            <ac:spMk id="2" creationId="{CB0310C8-E13E-49A6-E8B7-87D9E7A3C0EA}"/>
          </ac:spMkLst>
        </pc:spChg>
      </pc:sldChg>
      <pc:sldMasterChg chg="modSldLayout">
        <pc:chgData name="Arancibia, Janet" userId="7af9f458-d76d-4a32-8e0e-3ba54004c9ab" providerId="ADAL" clId="{61BEEF6B-B22F-5463-8E2A-7E001B17CFDA}" dt="2026-01-28T21:18:05.282" v="0" actId="20577"/>
        <pc:sldMasterMkLst>
          <pc:docMk/>
          <pc:sldMasterMk cId="0" sldId="2147483648"/>
        </pc:sldMasterMkLst>
        <pc:sldLayoutChg chg="modSp mod">
          <pc:chgData name="Arancibia, Janet" userId="7af9f458-d76d-4a32-8e0e-3ba54004c9ab" providerId="ADAL" clId="{61BEEF6B-B22F-5463-8E2A-7E001B17CFDA}" dt="2026-01-28T21:18:05.282" v="0" actId="20577"/>
          <pc:sldLayoutMkLst>
            <pc:docMk/>
            <pc:sldMasterMk cId="0" sldId="2147483648"/>
            <pc:sldLayoutMk cId="0" sldId="2147483655"/>
          </pc:sldLayoutMkLst>
          <pc:spChg chg="mod">
            <ac:chgData name="Arancibia, Janet" userId="7af9f458-d76d-4a32-8e0e-3ba54004c9ab" providerId="ADAL" clId="{61BEEF6B-B22F-5463-8E2A-7E001B17CFDA}" dt="2026-01-28T21:18:05.282" v="0" actId="20577"/>
            <ac:spMkLst>
              <pc:docMk/>
              <pc:sldMasterMk cId="0" sldId="2147483648"/>
              <pc:sldLayoutMk cId="0" sldId="2147483655"/>
              <ac:spMk id="16" creationId="{6C17B552-6ED6-C0E0-D776-31C9A99D2FDD}"/>
            </ac:spMkLst>
          </pc:spChg>
        </pc:sldLayoutChg>
      </pc:sldMasterChg>
      <pc:sldMasterChg chg="modSldLayout">
        <pc:chgData name="Arancibia, Janet" userId="7af9f458-d76d-4a32-8e0e-3ba54004c9ab" providerId="ADAL" clId="{61BEEF6B-B22F-5463-8E2A-7E001B17CFDA}" dt="2026-01-28T21:19:35.566" v="5" actId="20577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8T21:19:35.566" v="5" actId="20577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8T21:19:35.566" v="5" actId="20577"/>
            <ac:spMkLst>
              <pc:docMk/>
              <pc:sldMasterMk cId="2113399045" sldId="2147483660"/>
              <pc:sldLayoutMk cId="2923927821" sldId="2147483662"/>
              <ac:spMk id="2" creationId="{5509FB68-F976-75E0-9204-64464FE03284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autor León Tolstoi escribió: «La hipocresía… puede engañar al hombre más inteligente y perspicaz, pero el niño menos despierto la reconoce y le repugna, por muy ingeniosamente que se la disfrace». Pensemos en algunas formas en que la hipocresía puede infiltrarse cuando las personas hacen cosas buenas por razones equivocadas.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 ¿Para quién es?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 cada uno de los siguientes escenarios y pida a los alumnos que respondan las preguntas.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Juan hace una donación grande a una organización benéfica local. 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desinteresada para hacer esto? 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egoísta para hacer esto?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Margarita llama a una amiga cuyo matrimonio ha terminado y se ofrece a orar por ella. 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desinteresada para hacer esto? 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egoísta para hacer esto?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Raquel se compromete a ayunar una comida diaria durante el próximo mes.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desinteresada para hacer esto?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¿Cuál es una razón egoísta para hacer esto?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Cuando hacemos una buena acción o una práctica espiritual por las razones equivocadas, esencialmente estamos tomando para nosotros la gloria que le pertenece a Dios. Jesús sabía que esta tentación era muy real, por lo que eligió abordar el tema de la devoción sincera a Dios en el Sermón del Monte.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6:9–15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Vosotros, pues, oraréis así: Padre nuestro que estás en los cielos, santificado sea tu nombre.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Venga tu reino. Hágase tu voluntad, como en el cielo, así también en la tierra.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pan nuestro de cada día, dánoslo hoy.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perdónanos nuestras deudas, como también nosotros perdonamos a nuestros deudores.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no nos metas en tentación, mas líbranos del mal; porque tuyo es el reino, y el poder, y la gloria, por todos los siglos. Amén.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si perdonáis a los hombres sus ofensas, os perdonará también a vosotros vuestro Padre celestial;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si no perdonáis a los hombres sus ofensas, tampoco vuestro Padre os perdonará vuestras ofensas.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6:16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 ayunéis, no seáis austeros, como los hipócritas; porque ellos demudan sus rostros para mostrar a los hombres que ayunan; de cierto os digo que ya tienen su recompensa.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highlight>
                <a:srgbClr val="00FFFF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6:17,18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tú, cuando ayunes, unge tu cabeza y lava tu rostro,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no mostrar a los hombres que ayunas, sino a tu Padre que está en secreto; y tu Padre que ve en lo secreto te recompensará en público.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3: El espíritu de las disciplinas espirituales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16,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Este artículo se centra en las enseñanzas de Jesús sobre la humildad y la </a:t>
            </a:r>
            <a:r>
              <a:rPr lang="es-ES_tradnl" sz="1200" kern="1200" baseline="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Adobe Caslon Pro" panose="0205050205050A020403" pitchFamily="18" charset="77"/>
                <a:ea typeface="+mn-ea"/>
                <a:cs typeface="+mn-cs"/>
              </a:rPr>
              <a:t>privacidad</a:t>
            </a:r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 al practicar las disciplinas espirituales.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 se trata de disciplinas espirituales como dar, orar y ayunar, nuestras motivaciones son importantes. El enfoque debe ser honrar a Dios, y no construir nuestra propia reputación. Es fácil caer en la trampa de buscar reconocimiento, pero Jesús nos recuerda que nuestro Padre Celestial ve lo que hacemos en secreto y por lo tanto nos recompensará. Jesús también tenía un mensaje claro para aquellos que dan, oran o ayunan por las razones equivocadas: Ya han recibido su recompensa.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0" dirty="0">
              <a:highlight>
                <a:srgbClr val="00FFFF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Mateo 6:1–18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practicarán la sinceridad y la humildad al dar, orar y ayunar.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mantendrán la autenticidad en sus prácticas espirituales.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buscarán la aprobación de Dios en lugar del reconocimiento público.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800" b="1" noProof="0" dirty="0">
                <a:effectLst/>
                <a:latin typeface="ProximaNovaCond"/>
              </a:rPr>
              <a:t>Mateo 6:1,2</a:t>
            </a:r>
            <a:endParaRPr lang="es-ES_tradnl" b="1" noProof="0" dirty="0">
              <a:effectLst/>
              <a:latin typeface="Franklin Gothic Book" panose="020B0503020102020204" pitchFamily="34" charset="0"/>
            </a:endParaRP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Guardaos de hacer vuestra justicia delante de los hombres, para ser vistos de ellos; de otra manera no tendréis recompensa de vuestro Padre que está en los cielos.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Cuando, pues, des limosna, no hagas tocar trompeta delante de ti, como hacen los hipócritas en las sinagogas y en las calles, para ser alabados por los hombres; de cierto os digo que ya tienen su recompensa.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6:3,4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cuando tú des limosna, no sepa tu izquierda lo que hace tu derecha,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que sea tu limosna en secreto; y tu Padre que ve en lo secreto te recompensará en público.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Ofrendas del corazón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14,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relacionarán los dones que se mencionan en la Biblia con quienes los dan, y aprenderán que la motivación del corazón de un dador es más importante que el tamaño o el costo de su ofrenda.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6:5–8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cuando ores, no seas como los hipócritas; porque ellos aman el orar en pie en las sinagogas y en las esquinas de las calles, para ser vistos de los hombres; de cierto os digo que ya tienen su recompensa.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tú, cuando ores, entra en tu aposento, y cerrada la puerta, ora a tu Padre que está en secreto; y tu Padre que ve en lo secreto te recompensará en público.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orando, no uséis vanas repeticiones, como los gentiles, que piensan que por su palabrería serán oídos.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os hagáis, pues, semejantes a ellos; porque vuestro Padre sabe de qué cosas tenéis necesidad, antes que vosotros le pidáis.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2: El Padrenuestro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15,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Esta hoja informativa anima a los alumnos a orar el Padre Nuestro todos los días.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AA32875-5AE2-F46A-32C3-DEA0297B28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1" b="2735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3" name="AutoShape 3">
            <a:extLst>
              <a:ext uri="{FF2B5EF4-FFF2-40B4-BE49-F238E27FC236}">
                <a16:creationId xmlns:a16="http://schemas.microsoft.com/office/drawing/2014/main" id="{5D13CA07-579B-DD0F-73A8-1D9C7D3FA612}"/>
              </a:ext>
            </a:extLst>
          </p:cNvPr>
          <p:cNvSpPr/>
          <p:nvPr userDrawn="1"/>
        </p:nvSpPr>
        <p:spPr>
          <a:xfrm>
            <a:off x="910796" y="6025913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C63C6B-72DF-5806-F70B-D6DFAF88C1D2}"/>
              </a:ext>
            </a:extLst>
          </p:cNvPr>
          <p:cNvGrpSpPr/>
          <p:nvPr userDrawn="1"/>
        </p:nvGrpSpPr>
        <p:grpSpPr>
          <a:xfrm>
            <a:off x="1307509" y="6755052"/>
            <a:ext cx="5595058" cy="1884393"/>
            <a:chOff x="1136726" y="7062583"/>
            <a:chExt cx="5798594" cy="1884393"/>
          </a:xfrm>
        </p:grpSpPr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6BA9C5FB-67DC-718F-F3AD-A0B8596197ED}"/>
                </a:ext>
              </a:extLst>
            </p:cNvPr>
            <p:cNvSpPr txBox="1"/>
            <p:nvPr userDrawn="1"/>
          </p:nvSpPr>
          <p:spPr>
            <a:xfrm>
              <a:off x="1136726" y="7062583"/>
              <a:ext cx="5332916" cy="711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49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 SERMÓN DEL</a:t>
              </a:r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34B799B2-B068-053B-632C-19FEFA42122C}"/>
                </a:ext>
              </a:extLst>
            </p:cNvPr>
            <p:cNvSpPr txBox="1"/>
            <p:nvPr userDrawn="1"/>
          </p:nvSpPr>
          <p:spPr>
            <a:xfrm>
              <a:off x="1136726" y="8120018"/>
              <a:ext cx="5798594" cy="8269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88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MONTE</a:t>
              </a:r>
            </a:p>
          </p:txBody>
        </p:sp>
      </p:grpSp>
      <p:sp>
        <p:nvSpPr>
          <p:cNvPr id="14" name="AutoShape 4">
            <a:extLst>
              <a:ext uri="{FF2B5EF4-FFF2-40B4-BE49-F238E27FC236}">
                <a16:creationId xmlns:a16="http://schemas.microsoft.com/office/drawing/2014/main" id="{62627A83-3E68-8B01-00AF-FDADC51BC2D4}"/>
              </a:ext>
            </a:extLst>
          </p:cNvPr>
          <p:cNvSpPr/>
          <p:nvPr userDrawn="1"/>
        </p:nvSpPr>
        <p:spPr>
          <a:xfrm>
            <a:off x="7164507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5" name="AutoShape 4">
            <a:extLst>
              <a:ext uri="{FF2B5EF4-FFF2-40B4-BE49-F238E27FC236}">
                <a16:creationId xmlns:a16="http://schemas.microsoft.com/office/drawing/2014/main" id="{7D55C3ED-6C08-01DE-B451-E542DE9435C5}"/>
              </a:ext>
            </a:extLst>
          </p:cNvPr>
          <p:cNvSpPr/>
          <p:nvPr userDrawn="1"/>
        </p:nvSpPr>
        <p:spPr>
          <a:xfrm>
            <a:off x="7164506" y="6025912"/>
            <a:ext cx="10264976" cy="3204730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6C17B552-6ED6-C0E0-D776-31C9A99D2FDD}"/>
              </a:ext>
            </a:extLst>
          </p:cNvPr>
          <p:cNvSpPr txBox="1"/>
          <p:nvPr userDrawn="1"/>
        </p:nvSpPr>
        <p:spPr>
          <a:xfrm>
            <a:off x="7558846" y="6284205"/>
            <a:ext cx="9633681" cy="26439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600" b="0" i="1" spc="169" noProof="0" dirty="0">
                <a:solidFill>
                  <a:srgbClr val="1C2327"/>
                </a:solidFill>
                <a:effectLst/>
                <a:latin typeface="Corbel" panose="020B0503020204020204" pitchFamily="34" charset="0"/>
              </a:rPr>
              <a:t>Durante las próximas semanas, analizaremos la serie de enseñanzas más famosas de Jesús, conocida como el Sermón del Monte, donde Jesús abordó temas desde la ética y las actitudes hasta las acciones y sus consecuencias. Él sentó las bases de la verdad para todos aquellos que lo seguirían.</a:t>
            </a:r>
            <a:endParaRPr lang="es-ES_tradnl" sz="2600" b="0" i="0" noProof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9AD091DE-E5B5-7D69-1C2F-3D74A5ADC348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1, MARZO A AGOSTO 2026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ED47FA4-C797-E2BE-8213-0BBE145D7D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04"/>
            <a:ext cx="9174633" cy="10287000"/>
          </a:xfrm>
          <a:prstGeom prst="rect">
            <a:avLst/>
          </a:prstGeom>
          <a:solidFill>
            <a:srgbClr val="CCC9D9"/>
          </a:solidFill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09FB68-F976-75E0-9204-64464FE03284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n-US" sz="2400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Colosenses</a:t>
            </a:r>
            <a:r>
              <a:rPr lang="en-US" sz="2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3:17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9" r="21914" b="7481"/>
          <a:stretch>
            <a:fillRect/>
          </a:stretch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470945"/>
            <a:ext cx="8839200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LA BONDAD CRISTIANA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39237" y="3440167"/>
            <a:ext cx="8686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ORACIÓN CRISTIANA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8A9656-CEC8-FAB2-EB0F-7EE96A1CB7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7" r="17124"/>
          <a:stretch>
            <a:fillRect/>
          </a:stretch>
        </p:blipFill>
        <p:spPr>
          <a:xfrm>
            <a:off x="985837" y="1104900"/>
            <a:ext cx="7734300" cy="775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6" r="14921"/>
          <a:stretch>
            <a:fillRect/>
          </a:stretch>
        </p:blipFill>
        <p:spPr>
          <a:xfrm>
            <a:off x="1028700" y="1104900"/>
            <a:ext cx="7691438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857500"/>
            <a:ext cx="1036560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421689"/>
            <a:ext cx="8691565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s-ES_tradnl" sz="5400" cap="all" baseline="0" noProof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AYUNO Cristiano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1DB30-BAAD-55E0-8683-C11156F13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2C2A95-D1B8-35F0-7BC5-2AAA6EF89E9C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006E9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457200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01DE3F-4552-7D4D-EFB8-0D4651651D67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6062E-7EDA-9548-089D-5D5CC00BB99C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1577F3-BA7C-407D-1A13-B4CE66F355D1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942FE2A2-260B-EFEB-19B3-3D6A365BDA3F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EDB03091-BB08-177E-AD5B-1DE48E42385C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4E15D-B511-F8A6-AE10-D927BCB5A8DA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7B2A9502-726E-5DCD-A0A9-E3FF5833A6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429000" y="9715500"/>
            <a:ext cx="11091481" cy="397738"/>
          </a:xfrm>
          <a:prstGeom prst="rect">
            <a:avLst/>
          </a:prstGeom>
          <a:solidFill>
            <a:srgbClr val="145C6F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3—LA DEVOCIÓN CRISTIANA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6:9–15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ORACIÓN MODELO DE JESÚS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7E89B74-A70E-A1B6-3E39-427A300C8B88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6:5–8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29C78AF8-E26C-F70E-54EE-F971A284CCBC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ORACIONES VACÍAS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771900"/>
            <a:ext cx="92964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es tan importante que los cristianos perdonen a los demás?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Si un nuevo creyente le pidiera consejo sobre la oración, ¿cómo le respondería?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6:16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AYUNO PÚBLICO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F6EE60-97CE-096B-DE9D-CDB9F54ECF43}"/>
              </a:ext>
            </a:extLst>
          </p:cNvPr>
          <p:cNvSpPr txBox="1"/>
          <p:nvPr/>
        </p:nvSpPr>
        <p:spPr>
          <a:xfrm>
            <a:off x="2141034" y="3813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E8908-7924-72A8-1BDB-03B2DC86E2B5}"/>
              </a:ext>
            </a:extLst>
          </p:cNvPr>
          <p:cNvSpPr txBox="1"/>
          <p:nvPr/>
        </p:nvSpPr>
        <p:spPr>
          <a:xfrm>
            <a:off x="762000" y="3813717"/>
            <a:ext cx="92964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son algunas formas de mantener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el enfoque en Dios mientras ayunamos?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6:17,18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AYUNO SECRETO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84C27D6C-B196-B675-B1EE-DA22ED9F583C}"/>
              </a:ext>
            </a:extLst>
          </p:cNvPr>
          <p:cNvSpPr txBox="1"/>
          <p:nvPr/>
        </p:nvSpPr>
        <p:spPr>
          <a:xfrm>
            <a:off x="9451299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6:16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13CD8B5-9D4B-054B-7491-84E4D9183DFB}"/>
              </a:ext>
            </a:extLst>
          </p:cNvPr>
          <p:cNvSpPr txBox="1"/>
          <p:nvPr/>
        </p:nvSpPr>
        <p:spPr>
          <a:xfrm>
            <a:off x="9451299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AYUNO PÚBLICO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90600" y="3695700"/>
            <a:ext cx="91440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es el orgullo una tentación tan peligrosa para los cristianos? 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295400" y="3314700"/>
            <a:ext cx="7315200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Busque maneras de dar, orar y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ayunar en secreto esta semana.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Examine su corazón conforme a la Palabra de Dios para asegurar que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sus buenas obras se realicen con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las motivaciones correctas.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Medite en esta pregunta: ¿Cuál debería ser mi reacción cuando noto que alguien da, ora o ayuna en silencio o en secreto?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702445" y="5981700"/>
            <a:ext cx="729015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Dios es la única </a:t>
            </a:r>
            <a:r>
              <a:rPr lang="es-ES_tradnl" sz="3600" i="1" noProof="0">
                <a:solidFill>
                  <a:schemeClr val="bg1"/>
                </a:solidFill>
                <a:latin typeface="Corbel" panose="020B0503020204020204" pitchFamily="34" charset="0"/>
              </a:rPr>
              <a:t>esperanza </a:t>
            </a:r>
            <a:br>
              <a:rPr lang="es-ES_tradnl" sz="3600" i="1" noProof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i="1" noProof="0">
                <a:solidFill>
                  <a:schemeClr val="bg1"/>
                </a:solidFill>
                <a:latin typeface="Corbel" panose="020B0503020204020204" pitchFamily="34" charset="0"/>
              </a:rPr>
              <a:t>para </a:t>
            </a:r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todas las personas.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4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NUESTRA ESPERANZA EN CRISTO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05E30743-A9B7-4FA5-2AAA-8384488C2CB8}"/>
              </a:ext>
            </a:extLst>
          </p:cNvPr>
          <p:cNvSpPr txBox="1"/>
          <p:nvPr/>
        </p:nvSpPr>
        <p:spPr>
          <a:xfrm>
            <a:off x="9723781" y="5929327"/>
            <a:ext cx="7823555" cy="110799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Dios es honrado a través de nuestra devoción a Él.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E7D41ED7-86E6-A096-0235-1756E32ED234}"/>
              </a:ext>
            </a:extLst>
          </p:cNvPr>
          <p:cNvSpPr txBox="1"/>
          <p:nvPr/>
        </p:nvSpPr>
        <p:spPr>
          <a:xfrm>
            <a:off x="9687205" y="3924300"/>
            <a:ext cx="7000595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3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36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 DEVOCIÓN CRISTIANA</a:t>
            </a: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400800" y="3638786"/>
            <a:ext cx="8305800" cy="2339102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800" noProof="0" dirty="0">
                <a:solidFill>
                  <a:schemeClr val="bg1"/>
                </a:solidFill>
                <a:latin typeface="Corbel" panose="020B0503020204020204" pitchFamily="34" charset="0"/>
              </a:rPr>
              <a:t>Y todo lo que hacéis, sea de palabra o de hecho, hacedlo todo en el nombre del Señor Jesús, dando gracias a Dios Padre por medio de él.</a:t>
            </a:r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DAR EN PÚBLICO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6:1,2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695700"/>
            <a:ext cx="89916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son algunos de los peligros de dar públicamente?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cree que gran parte del sermón de Jesús se centró en las motivaciones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y las actitudes?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6:3,4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DAR EN SECRETO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7A706F6C-4A74-BA74-560F-D69D33D58535}"/>
              </a:ext>
            </a:extLst>
          </p:cNvPr>
          <p:cNvSpPr txBox="1"/>
          <p:nvPr/>
        </p:nvSpPr>
        <p:spPr>
          <a:xfrm>
            <a:off x="9451299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DAR EN PÚBLICO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6:1,2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762000" y="3771900"/>
            <a:ext cx="92964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¿Hay situaciones en que las donaciones deben ser públicas? Explique su respuesta.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Sin compartir nombres, ¿cuáles son algunas formas en que ha visto a la gente dar de forma incorrecta o de forma correcta?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6:5–8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ORACIONES VACÍAS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19500"/>
            <a:ext cx="94488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¿Qué significa escuchar la guía de Dios durante la oración?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podemos asegurarnos de que nuestras oraciones sean sinceras y no estén impulsadas por el deseo de impresionar a los demás?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11513</TotalTime>
  <Words>1387</Words>
  <Application>Microsoft Macintosh PowerPoint</Application>
  <PresentationFormat>Custom</PresentationFormat>
  <Paragraphs>111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Adobe Caslon Pro</vt:lpstr>
      <vt:lpstr>Arial</vt:lpstr>
      <vt:lpstr>Calibri</vt:lpstr>
      <vt:lpstr>CenturyStd</vt:lpstr>
      <vt:lpstr>Corbel</vt:lpstr>
      <vt:lpstr>Franklin Gothic Book</vt:lpstr>
      <vt:lpstr>Franklin Gothic Medium</vt:lpstr>
      <vt:lpstr>Helvetica</vt:lpstr>
      <vt:lpstr>Minion Pro</vt:lpstr>
      <vt:lpstr>ProximaNovaCond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4</cp:revision>
  <dcterms:created xsi:type="dcterms:W3CDTF">2023-08-11T18:12:45Z</dcterms:created>
  <dcterms:modified xsi:type="dcterms:W3CDTF">2026-01-28T21:33:04Z</dcterms:modified>
  <dc:identifier>DAEvRMTdTXk</dc:identifier>
</cp:coreProperties>
</file>